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9" r:id="rId7"/>
    <p:sldId id="258" r:id="rId8"/>
    <p:sldId id="279" r:id="rId9"/>
    <p:sldId id="286" r:id="rId10"/>
    <p:sldId id="280" r:id="rId11"/>
    <p:sldId id="281" r:id="rId12"/>
    <p:sldId id="282" r:id="rId13"/>
    <p:sldId id="283" r:id="rId14"/>
    <p:sldId id="284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 snapToGrid="0">
      <p:cViewPr varScale="1">
        <p:scale>
          <a:sx n="121" d="100"/>
          <a:sy n="121" d="100"/>
        </p:scale>
        <p:origin x="744" y="16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6/14/24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6/14/24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04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160A9C2-66BA-48E9-A9DA-B1D29FF165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595" b="10595"/>
          <a:stretch>
            <a:fillRect/>
          </a:stretch>
        </p:blipFill>
        <p:spPr/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9" y="1612724"/>
            <a:ext cx="5869021" cy="3632552"/>
          </a:xfrm>
        </p:spPr>
        <p:txBody>
          <a:bodyPr/>
          <a:lstStyle/>
          <a:p>
            <a:r>
              <a:rPr lang="en-US" sz="5200" dirty="0"/>
              <a:t>Galaxy Exploration with SDSS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5" y="4318164"/>
            <a:ext cx="4925188" cy="7890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MIT WSP 2024</a:t>
            </a:r>
          </a:p>
          <a:p>
            <a:r>
              <a:rPr lang="en-US" dirty="0"/>
              <a:t>Led by Laurel White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65235D-5E16-69AD-EE62-F05D1B70373E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SDSS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921ED-9CD5-CBE8-D9E0-FD8C8A30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0F0FE-4838-3495-E4BF-E89EBC90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527D324-5681-BDD5-E88E-AC5CD0E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758635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/>
              <a:t>Galaxy clusters</a:t>
            </a:r>
            <a:endParaRPr lang="en-US" sz="3600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EA2D85D4-E0AB-F025-8FEB-166A5C61C3F9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4114800" cy="37878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Galaxies are bound together by gravity in clusters of hundreds to thousands</a:t>
            </a:r>
          </a:p>
          <a:p>
            <a:r>
              <a:rPr lang="en-US" dirty="0">
                <a:solidFill>
                  <a:schemeClr val="bg1"/>
                </a:solidFill>
              </a:rPr>
              <a:t>Different components are observable in different wavelengths</a:t>
            </a:r>
          </a:p>
        </p:txBody>
      </p:sp>
      <p:pic>
        <p:nvPicPr>
          <p:cNvPr id="1026" name="Picture 2" descr="Chandra :: Photo Album :: Phoenix Cluster :: November 18, 2019">
            <a:extLst>
              <a:ext uri="{FF2B5EF4-FFF2-40B4-BE49-F238E27FC236}">
                <a16:creationId xmlns:a16="http://schemas.microsoft.com/office/drawing/2014/main" id="{88D3834C-97DC-5B7B-2471-03D13907A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63" y="1240220"/>
            <a:ext cx="6258536" cy="466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103B67B-1CA8-66D5-A795-8AB6934FCE34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CXO</a:t>
            </a:r>
          </a:p>
        </p:txBody>
      </p:sp>
    </p:spTree>
    <p:extLst>
      <p:ext uri="{BB962C8B-B14F-4D97-AF65-F5344CB8AC3E}">
        <p14:creationId xmlns:p14="http://schemas.microsoft.com/office/powerpoint/2010/main" val="104966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696F14-2F6E-5BBA-FAB5-6D32A699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0DDA96-8DF6-B622-D3F4-85CF351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11</a:t>
            </a:fld>
            <a:endParaRPr lang="en-US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8E5F3F9-F5BB-561D-58DB-3C1BE22A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Project goal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E18618-0857-EF21-9696-F291AB3C6F8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3462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Use SDSS to find galaxies in the Coma Cluster</a:t>
            </a:r>
          </a:p>
          <a:p>
            <a:r>
              <a:rPr lang="en-US" dirty="0">
                <a:solidFill>
                  <a:schemeClr val="bg1"/>
                </a:solidFill>
              </a:rPr>
              <a:t>Record their redshifts</a:t>
            </a:r>
          </a:p>
          <a:p>
            <a:r>
              <a:rPr lang="en-US" dirty="0">
                <a:solidFill>
                  <a:schemeClr val="bg1"/>
                </a:solidFill>
              </a:rPr>
              <a:t>Convert the redshifts to a velocity dispersion</a:t>
            </a:r>
          </a:p>
          <a:p>
            <a:r>
              <a:rPr lang="en-US" dirty="0">
                <a:solidFill>
                  <a:schemeClr val="bg1"/>
                </a:solidFill>
              </a:rPr>
              <a:t>Use the virial theorem to get a mass estimate of the Coma Cluster</a:t>
            </a:r>
          </a:p>
        </p:txBody>
      </p:sp>
    </p:spTree>
    <p:extLst>
      <p:ext uri="{BB962C8B-B14F-4D97-AF65-F5344CB8AC3E}">
        <p14:creationId xmlns:p14="http://schemas.microsoft.com/office/powerpoint/2010/main" val="243130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FDAE1-4EA7-A04B-AE21-6D71039A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96BA5-7CDA-EEE8-7E82-85D3B183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FE84269-F8F2-6996-C58D-E810CD74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SDSS </a:t>
            </a:r>
            <a:r>
              <a:rPr lang="en-US" sz="3600" dirty="0" err="1">
                <a:ln w="19050">
                  <a:solidFill>
                    <a:schemeClr val="bg1"/>
                  </a:solidFill>
                </a:ln>
              </a:rPr>
              <a:t>Skyserver</a:t>
            </a:r>
            <a:endParaRPr lang="en-US" sz="3600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8AB9CCE-6192-B9DE-350D-998ECBA7D77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3808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Website: https://</a:t>
            </a:r>
            <a:r>
              <a:rPr lang="en-US" dirty="0" err="1">
                <a:solidFill>
                  <a:schemeClr val="bg1"/>
                </a:solidFill>
              </a:rPr>
              <a:t>skyserver.sdss.org</a:t>
            </a:r>
            <a:r>
              <a:rPr lang="en-US" dirty="0">
                <a:solidFill>
                  <a:schemeClr val="bg1"/>
                </a:solidFill>
              </a:rPr>
              <a:t>/dr17</a:t>
            </a:r>
          </a:p>
          <a:p>
            <a:r>
              <a:rPr lang="en-US" dirty="0">
                <a:solidFill>
                  <a:schemeClr val="bg1"/>
                </a:solidFill>
              </a:rPr>
              <a:t>Navigate tool lets you explore the sky!</a:t>
            </a:r>
          </a:p>
          <a:p>
            <a:r>
              <a:rPr lang="en-US" dirty="0">
                <a:solidFill>
                  <a:schemeClr val="bg1"/>
                </a:solidFill>
              </a:rPr>
              <a:t>Find objects like the Coma Cluster by name</a:t>
            </a:r>
          </a:p>
          <a:p>
            <a:r>
              <a:rPr lang="en-US" dirty="0">
                <a:solidFill>
                  <a:schemeClr val="bg1"/>
                </a:solidFill>
              </a:rPr>
              <a:t>Click on individual objects to see information about them</a:t>
            </a:r>
          </a:p>
          <a:p>
            <a:r>
              <a:rPr lang="en-US" dirty="0">
                <a:solidFill>
                  <a:schemeClr val="bg1"/>
                </a:solidFill>
              </a:rPr>
              <a:t>Galaxies will have spectra that show the redshifts</a:t>
            </a:r>
          </a:p>
          <a:p>
            <a:r>
              <a:rPr lang="en-US" dirty="0">
                <a:solidFill>
                  <a:schemeClr val="bg1"/>
                </a:solidFill>
              </a:rPr>
              <a:t>Locate at least 20 galaxies in the cluster and record their names and redshifts in a spreadsheet</a:t>
            </a:r>
          </a:p>
        </p:txBody>
      </p:sp>
    </p:spTree>
    <p:extLst>
      <p:ext uri="{BB962C8B-B14F-4D97-AF65-F5344CB8AC3E}">
        <p14:creationId xmlns:p14="http://schemas.microsoft.com/office/powerpoint/2010/main" val="240064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7839C67-D995-23F2-F150-47B14695AF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1257" t="137" r="9967" b="-137"/>
          <a:stretch/>
        </p:blipFill>
        <p:spPr>
          <a:xfrm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This week, you will…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real telescope data from the Sloan Digital Sky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Python to analyze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 a galaxy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MIT WSP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7C1D376-7A1F-D419-CAE0-325442BD95A1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Getty</a:t>
            </a:r>
          </a:p>
          <a:p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Schedule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Wednesday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221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SDSS and optical telescopes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 to coding in Python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2213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Finish gathering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Weighing galaxy clusters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2971551"/>
            <a:ext cx="2859089" cy="365125"/>
          </a:xfrm>
        </p:spPr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2971551"/>
            <a:ext cx="2859090" cy="365125"/>
          </a:xfrm>
        </p:spPr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284233"/>
            <a:ext cx="2859089" cy="11291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properties of galaxies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Spectroscopy of galaxies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gathering data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276181"/>
            <a:ext cx="2859090" cy="11372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estimated mass of galaxy cluster to expectations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4A507C4B-925A-B2F0-6971-D39416C7FE42}"/>
              </a:ext>
            </a:extLst>
          </p:cNvPr>
          <p:cNvSpPr txBox="1">
            <a:spLocks/>
          </p:cNvSpPr>
          <p:nvPr/>
        </p:nvSpPr>
        <p:spPr>
          <a:xfrm>
            <a:off x="6914960" y="4481387"/>
            <a:ext cx="123844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Friday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9D2E6B51-4631-7E78-4CD8-69153B087D04}"/>
              </a:ext>
            </a:extLst>
          </p:cNvPr>
          <p:cNvSpPr txBox="1">
            <a:spLocks/>
          </p:cNvSpPr>
          <p:nvPr/>
        </p:nvSpPr>
        <p:spPr>
          <a:xfrm>
            <a:off x="6935676" y="4862059"/>
            <a:ext cx="2859089" cy="112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on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16" y="967538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n-ea"/>
                <a:cs typeface="+mn-cs"/>
              </a:rPr>
              <a:t>Optical telescopes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6278" y="1814242"/>
            <a:ext cx="7085959" cy="169872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Capture visible light emitted by objects in the sky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 be space-based or ground-based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Difficult to get both deep and wide observations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14AFE92-27F9-27C1-1FCD-155A609096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469" t="943" r="7594" b="786"/>
          <a:stretch/>
        </p:blipFill>
        <p:spPr>
          <a:xfrm>
            <a:off x="7466436" y="1186669"/>
            <a:ext cx="4725564" cy="4703793"/>
          </a:xfr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1838BDA-BAB0-EFB7-3372-764176ACECFE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SDSS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EB210FD-4E69-6410-A918-56C36221ED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201" r="15929"/>
          <a:stretch/>
        </p:blipFill>
        <p:spPr>
          <a:xfrm>
            <a:off x="6096001" y="0"/>
            <a:ext cx="6096000" cy="6867376"/>
          </a:xfrm>
        </p:spPr>
      </p:pic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1353" y="1893135"/>
            <a:ext cx="4827296" cy="30717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Apache Point Observatory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Imaging of 25% of the sky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637508"/>
            <a:ext cx="5184648" cy="897001"/>
          </a:xfrm>
        </p:spPr>
        <p:txBody>
          <a:bodyPr/>
          <a:lstStyle/>
          <a:p>
            <a:r>
              <a:rPr lang="en-US" sz="3600" noProof="0" dirty="0"/>
              <a:t>Sloan digital</a:t>
            </a:r>
            <a:br>
              <a:rPr lang="en-US" sz="3600" noProof="0" dirty="0"/>
            </a:br>
            <a:r>
              <a:rPr lang="en-US" sz="3600" noProof="0" dirty="0"/>
              <a:t>sky survey</a:t>
            </a:r>
            <a:endParaRPr lang="en-US" sz="36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DE4A63E-F87E-6A18-0896-0F8884807EB9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SDSS </a:t>
            </a:r>
            <a:r>
              <a:rPr lang="en-US" sz="800" dirty="0" err="1">
                <a:solidFill>
                  <a:schemeClr val="bg1"/>
                </a:solidFill>
              </a:rPr>
              <a:t>SkyServer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0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696F14-2F6E-5BBA-FAB5-6D32A699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0DDA96-8DF6-B622-D3F4-85CF351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8E5F3F9-F5BB-561D-58DB-3C1BE22A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8455353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Intro to coding in Python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E18618-0857-EF21-9696-F291AB3C6F8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3346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Working with lots of data is easier with Python</a:t>
            </a:r>
          </a:p>
          <a:p>
            <a:r>
              <a:rPr lang="en-US" dirty="0">
                <a:solidFill>
                  <a:schemeClr val="bg1"/>
                </a:solidFill>
              </a:rPr>
              <a:t>We will work through a basic tutorial using a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 on Google </a:t>
            </a:r>
            <a:r>
              <a:rPr lang="en-US" dirty="0" err="1">
                <a:solidFill>
                  <a:schemeClr val="bg1"/>
                </a:solidFill>
              </a:rPr>
              <a:t>Colab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6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921ED-9CD5-CBE8-D9E0-FD8C8A30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0F0FE-4838-3495-E4BF-E89EBC90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527D324-5681-BDD5-E88E-AC5CD0E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758635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Galaxies: Visual properties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EA2D85D4-E0AB-F025-8FEB-166A5C61C3F9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1483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Different shapes, sizes, and colors!</a:t>
            </a:r>
          </a:p>
        </p:txBody>
      </p:sp>
    </p:spTree>
    <p:extLst>
      <p:ext uri="{BB962C8B-B14F-4D97-AF65-F5344CB8AC3E}">
        <p14:creationId xmlns:p14="http://schemas.microsoft.com/office/powerpoint/2010/main" val="377428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696F14-2F6E-5BBA-FAB5-6D32A699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0DDA96-8DF6-B622-D3F4-85CF351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8</a:t>
            </a:fld>
            <a:endParaRPr lang="en-US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8E5F3F9-F5BB-561D-58DB-3C1BE22A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Galaxies: Spectroscopy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E18618-0857-EF21-9696-F291AB3C6F8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1483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Measure amount of light emitted at different wavelengths</a:t>
            </a:r>
          </a:p>
        </p:txBody>
      </p:sp>
    </p:spTree>
    <p:extLst>
      <p:ext uri="{BB962C8B-B14F-4D97-AF65-F5344CB8AC3E}">
        <p14:creationId xmlns:p14="http://schemas.microsoft.com/office/powerpoint/2010/main" val="3459345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FDAE1-4EA7-A04B-AE21-6D71039A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96BA5-7CDA-EEE8-7E82-85D3B183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FE84269-F8F2-6996-C58D-E810CD74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Redshift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8AB9CCE-6192-B9DE-350D-998ECBA7D77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1483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Motion of objects changes frequency of emitted light</a:t>
            </a:r>
          </a:p>
        </p:txBody>
      </p:sp>
    </p:spTree>
    <p:extLst>
      <p:ext uri="{BB962C8B-B14F-4D97-AF65-F5344CB8AC3E}">
        <p14:creationId xmlns:p14="http://schemas.microsoft.com/office/powerpoint/2010/main" val="320776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366</Words>
  <Application>Microsoft Macintosh PowerPoint</Application>
  <PresentationFormat>Widescreen</PresentationFormat>
  <Paragraphs>83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Galaxy Exploration with SDSS</vt:lpstr>
      <vt:lpstr>This week, you will…</vt:lpstr>
      <vt:lpstr>Schedule</vt:lpstr>
      <vt:lpstr>Optical telescopes</vt:lpstr>
      <vt:lpstr>Sloan digital sky survey</vt:lpstr>
      <vt:lpstr>Intro to coding in Python</vt:lpstr>
      <vt:lpstr>Galaxies: Visual properties</vt:lpstr>
      <vt:lpstr>Galaxies: Spectroscopy</vt:lpstr>
      <vt:lpstr>Redshift</vt:lpstr>
      <vt:lpstr>Galaxy clusters</vt:lpstr>
      <vt:lpstr>Project goal</vt:lpstr>
      <vt:lpstr>SDSS Skyserver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2024-06-14T19:15:29Z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